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78" r:id="rId4"/>
    <p:sldId id="279" r:id="rId5"/>
    <p:sldId id="280" r:id="rId6"/>
    <p:sldId id="262" r:id="rId7"/>
    <p:sldId id="277" r:id="rId8"/>
    <p:sldId id="285" r:id="rId9"/>
    <p:sldId id="270" r:id="rId10"/>
    <p:sldId id="287" r:id="rId11"/>
    <p:sldId id="288" r:id="rId12"/>
    <p:sldId id="271" r:id="rId13"/>
    <p:sldId id="281" r:id="rId14"/>
    <p:sldId id="272" r:id="rId15"/>
    <p:sldId id="283" r:id="rId16"/>
    <p:sldId id="273" r:id="rId17"/>
    <p:sldId id="274" r:id="rId18"/>
    <p:sldId id="275" r:id="rId19"/>
    <p:sldId id="276" r:id="rId20"/>
    <p:sldId id="284" r:id="rId21"/>
    <p:sldId id="28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1253"/>
        <p:guide orient="horz" pos="1706"/>
        <p:guide pos="56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03AA0-0720-4805-9242-C1FA744F559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C441-A222-4198-ACC5-469E8B79F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4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C441-A222-4198-ACC5-469E8B79FC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1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3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7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32"/>
            <a:ext cx="9144000" cy="60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21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6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8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3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5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7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인터페이스 개발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52474-D5F6-4843-A65E-8A16F7474675}"/>
              </a:ext>
            </a:extLst>
          </p:cNvPr>
          <p:cNvSpPr txBox="1"/>
          <p:nvPr/>
        </p:nvSpPr>
        <p:spPr>
          <a:xfrm>
            <a:off x="631606" y="4577396"/>
            <a:ext cx="797284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+mn-ea"/>
              </a:rPr>
              <a:t>과정명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융복합 프로젝트형 </a:t>
            </a:r>
            <a:r>
              <a:rPr lang="en-US" altLang="ko-KR" sz="2400" b="1" dirty="0">
                <a:latin typeface="+mn-ea"/>
              </a:rPr>
              <a:t>AI </a:t>
            </a:r>
            <a:r>
              <a:rPr lang="ko-KR" altLang="en-US" sz="2400" b="1" dirty="0">
                <a:latin typeface="+mn-ea"/>
              </a:rPr>
              <a:t>서비스 개발 </a:t>
            </a:r>
            <a:r>
              <a:rPr lang="en-US" altLang="ko-KR" sz="24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+mn-ea"/>
              </a:rPr>
              <a:t>팀명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웹과 음악 사이 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팀원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김현규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안서정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장범희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정해창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44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CC0AB-94EB-4813-8129-FC447C10B916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8F6D2-3B0D-45AE-A0C6-358386240DCE}"/>
              </a:ext>
            </a:extLst>
          </p:cNvPr>
          <p:cNvSpPr txBox="1"/>
          <p:nvPr/>
        </p:nvSpPr>
        <p:spPr>
          <a:xfrm>
            <a:off x="-1000" y="5613047"/>
            <a:ext cx="914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2. </a:t>
            </a:r>
            <a:r>
              <a:rPr lang="ko-KR" altLang="en-US" dirty="0">
                <a:solidFill>
                  <a:srgbClr val="002060"/>
                </a:solidFill>
              </a:rPr>
              <a:t>음악 분석 서비스 </a:t>
            </a:r>
            <a:r>
              <a:rPr lang="en-US" altLang="ko-KR" dirty="0">
                <a:solidFill>
                  <a:srgbClr val="002060"/>
                </a:solidFill>
              </a:rPr>
              <a:t>- ① </a:t>
            </a:r>
            <a:r>
              <a:rPr lang="ko-KR" altLang="en-US" dirty="0">
                <a:solidFill>
                  <a:srgbClr val="002060"/>
                </a:solidFill>
              </a:rPr>
              <a:t>음악파일 입력 페이지 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분석하고자 하는 음악 파일을 입력하면 분석을 수행하여 다음 페이지에 분석 결과를 표현한다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D62428F6-025A-4F99-B329-790FBF76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100"/>
            <a:ext cx="9144000" cy="37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6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CC0AB-94EB-4813-8129-FC447C10B916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8F6D2-3B0D-45AE-A0C6-358386240DCE}"/>
              </a:ext>
            </a:extLst>
          </p:cNvPr>
          <p:cNvSpPr txBox="1"/>
          <p:nvPr/>
        </p:nvSpPr>
        <p:spPr>
          <a:xfrm>
            <a:off x="0" y="5589240"/>
            <a:ext cx="914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2. </a:t>
            </a:r>
            <a:r>
              <a:rPr lang="ko-KR" altLang="en-US" dirty="0">
                <a:solidFill>
                  <a:srgbClr val="002060"/>
                </a:solidFill>
              </a:rPr>
              <a:t>음악 분석 서비스 </a:t>
            </a:r>
            <a:r>
              <a:rPr lang="en-US" altLang="ko-KR" dirty="0">
                <a:solidFill>
                  <a:srgbClr val="002060"/>
                </a:solidFill>
              </a:rPr>
              <a:t>- ② </a:t>
            </a:r>
            <a:r>
              <a:rPr lang="ko-KR" altLang="en-US" dirty="0">
                <a:solidFill>
                  <a:srgbClr val="002060"/>
                </a:solidFill>
              </a:rPr>
              <a:t>음악파일 분석 페이지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음악의 총 길이</a:t>
            </a:r>
            <a:r>
              <a:rPr lang="en-US" altLang="ko-KR" dirty="0">
                <a:solidFill>
                  <a:srgbClr val="002060"/>
                </a:solidFill>
              </a:rPr>
              <a:t>, BPM, </a:t>
            </a:r>
            <a:r>
              <a:rPr lang="ko-KR" altLang="en-US" dirty="0">
                <a:solidFill>
                  <a:srgbClr val="002060"/>
                </a:solidFill>
              </a:rPr>
              <a:t>비트 시간</a:t>
            </a:r>
            <a:r>
              <a:rPr lang="en-US" altLang="ko-KR" dirty="0">
                <a:solidFill>
                  <a:srgbClr val="002060"/>
                </a:solidFill>
              </a:rPr>
              <a:t>(</a:t>
            </a:r>
            <a:r>
              <a:rPr lang="ko-KR" altLang="en-US" dirty="0">
                <a:solidFill>
                  <a:srgbClr val="002060"/>
                </a:solidFill>
              </a:rPr>
              <a:t>다운로드</a:t>
            </a:r>
            <a:r>
              <a:rPr lang="en-US" altLang="ko-KR" dirty="0">
                <a:solidFill>
                  <a:srgbClr val="002060"/>
                </a:solidFill>
              </a:rPr>
              <a:t>), </a:t>
            </a:r>
            <a:r>
              <a:rPr lang="ko-KR" altLang="en-US" dirty="0">
                <a:solidFill>
                  <a:srgbClr val="002060"/>
                </a:solidFill>
              </a:rPr>
              <a:t>해당 음악에 반응하는 애니메이션을 제공한다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</a:p>
        </p:txBody>
      </p:sp>
      <p:pic>
        <p:nvPicPr>
          <p:cNvPr id="7" name="그림 6" descr="모니터, 전자기기, 화면, 테이블이(가) 표시된 사진&#10;&#10;자동 생성된 설명">
            <a:extLst>
              <a:ext uri="{FF2B5EF4-FFF2-40B4-BE49-F238E27FC236}">
                <a16:creationId xmlns:a16="http://schemas.microsoft.com/office/drawing/2014/main" id="{9E57F615-9B9B-4532-AB9A-248BB6BC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099"/>
            <a:ext cx="9144000" cy="38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7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805E59-019B-426C-9A00-077A002032F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0100"/>
            <a:ext cx="9144000" cy="3807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7024B7-C6BA-4C91-A517-37F568F5E945}"/>
              </a:ext>
            </a:extLst>
          </p:cNvPr>
          <p:cNvSpPr txBox="1"/>
          <p:nvPr/>
        </p:nvSpPr>
        <p:spPr>
          <a:xfrm>
            <a:off x="17748" y="5589240"/>
            <a:ext cx="9108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3. </a:t>
            </a:r>
            <a:r>
              <a:rPr lang="ko-KR" altLang="en-US" dirty="0">
                <a:solidFill>
                  <a:srgbClr val="002060"/>
                </a:solidFill>
              </a:rPr>
              <a:t>음악 검색 </a:t>
            </a:r>
            <a:r>
              <a:rPr lang="en-US" altLang="ko-KR" dirty="0">
                <a:solidFill>
                  <a:srgbClr val="002060"/>
                </a:solidFill>
              </a:rPr>
              <a:t>- ①</a:t>
            </a:r>
            <a:r>
              <a:rPr lang="ko-KR" altLang="en-US" dirty="0">
                <a:solidFill>
                  <a:srgbClr val="002060"/>
                </a:solidFill>
              </a:rPr>
              <a:t>키워드로 검색하기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키워드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아티스트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가사 등 자신이 원하는 종류의 키워드를 검색하여 해당 키워드에 대한 정보를 제공 받는다</a:t>
            </a:r>
            <a:r>
              <a:rPr lang="en-US" altLang="ko-KR" dirty="0">
                <a:solidFill>
                  <a:srgbClr val="002060"/>
                </a:solidFill>
              </a:rPr>
              <a:t>.  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C434A-CEBA-4639-8709-EC237C6B2CA7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</p:spTree>
    <p:extLst>
      <p:ext uri="{BB962C8B-B14F-4D97-AF65-F5344CB8AC3E}">
        <p14:creationId xmlns:p14="http://schemas.microsoft.com/office/powerpoint/2010/main" val="160431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620916-1131-4C67-A561-CE47A19F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0CBC8-7AC5-41D5-8EB0-14AFB228C50C}"/>
              </a:ext>
            </a:extLst>
          </p:cNvPr>
          <p:cNvSpPr txBox="1"/>
          <p:nvPr/>
        </p:nvSpPr>
        <p:spPr>
          <a:xfrm>
            <a:off x="35496" y="5477162"/>
            <a:ext cx="9108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2060"/>
                </a:solidFill>
              </a:rPr>
              <a:t>FLO URL</a:t>
            </a:r>
            <a:r>
              <a:rPr lang="ko-KR" altLang="en-US" sz="2000" dirty="0">
                <a:solidFill>
                  <a:srgbClr val="002060"/>
                </a:solidFill>
              </a:rPr>
              <a:t>을 통해 키워드를 검색하여 </a:t>
            </a:r>
            <a:r>
              <a:rPr lang="en-US" altLang="ko-KR" sz="2000" dirty="0">
                <a:solidFill>
                  <a:srgbClr val="002060"/>
                </a:solidFill>
              </a:rPr>
              <a:t>json</a:t>
            </a:r>
            <a:r>
              <a:rPr lang="ko-KR" altLang="en-US" sz="2000" dirty="0">
                <a:solidFill>
                  <a:srgbClr val="002060"/>
                </a:solidFill>
              </a:rPr>
              <a:t>파일을 불러온다</a:t>
            </a:r>
            <a:r>
              <a:rPr lang="en-US" altLang="ko-KR" sz="2000" dirty="0">
                <a:solidFill>
                  <a:srgbClr val="00206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2060"/>
                </a:solidFill>
              </a:rPr>
              <a:t>노래 제목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</a:rPr>
              <a:t>앨범 이미지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</a:rPr>
              <a:t>가수명에 대한 정보를 크롤링하여 테이블로 표현한다</a:t>
            </a:r>
            <a:r>
              <a:rPr lang="en-US" altLang="ko-KR" sz="2000" dirty="0">
                <a:solidFill>
                  <a:srgbClr val="002060"/>
                </a:solidFill>
              </a:rPr>
              <a:t>.  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453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145D70-C797-4C7B-8150-9707FFC516C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0" y="1725012"/>
            <a:ext cx="9143999" cy="416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98F68-FBE3-4F56-8ECF-0552B8A08390}"/>
              </a:ext>
            </a:extLst>
          </p:cNvPr>
          <p:cNvSpPr txBox="1"/>
          <p:nvPr/>
        </p:nvSpPr>
        <p:spPr>
          <a:xfrm>
            <a:off x="0" y="6134198"/>
            <a:ext cx="551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3. </a:t>
            </a:r>
            <a:r>
              <a:rPr lang="ko-KR" altLang="en-US" dirty="0">
                <a:solidFill>
                  <a:srgbClr val="002060"/>
                </a:solidFill>
              </a:rPr>
              <a:t>음악 검색 </a:t>
            </a:r>
            <a:r>
              <a:rPr lang="en-US" altLang="ko-KR" dirty="0">
                <a:solidFill>
                  <a:srgbClr val="002060"/>
                </a:solidFill>
              </a:rPr>
              <a:t>- ②</a:t>
            </a:r>
            <a:r>
              <a:rPr lang="ko-KR" altLang="en-US" dirty="0">
                <a:solidFill>
                  <a:srgbClr val="002060"/>
                </a:solidFill>
              </a:rPr>
              <a:t>상세정보</a:t>
            </a:r>
            <a:endParaRPr lang="en-US" altLang="ko-KR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640BA-D331-4BB4-8268-AD9B61E1C8E8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</p:spTree>
    <p:extLst>
      <p:ext uri="{BB962C8B-B14F-4D97-AF65-F5344CB8AC3E}">
        <p14:creationId xmlns:p14="http://schemas.microsoft.com/office/powerpoint/2010/main" val="6249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0CBC8-7AC5-41D5-8EB0-14AFB228C50C}"/>
              </a:ext>
            </a:extLst>
          </p:cNvPr>
          <p:cNvSpPr txBox="1"/>
          <p:nvPr/>
        </p:nvSpPr>
        <p:spPr>
          <a:xfrm>
            <a:off x="35496" y="5457418"/>
            <a:ext cx="9108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2060"/>
                </a:solidFill>
              </a:rPr>
              <a:t>해당하는 곡의 </a:t>
            </a:r>
            <a:r>
              <a:rPr lang="en-US" altLang="ko-KR" sz="2000" dirty="0">
                <a:solidFill>
                  <a:srgbClr val="002060"/>
                </a:solidFill>
              </a:rPr>
              <a:t>“id”</a:t>
            </a:r>
            <a:r>
              <a:rPr lang="ko-KR" altLang="en-US" sz="2000" dirty="0">
                <a:solidFill>
                  <a:srgbClr val="002060"/>
                </a:solidFill>
              </a:rPr>
              <a:t>를 통해 가사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</a:rPr>
              <a:t>발매일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</a:rPr>
              <a:t>앨범 정보 등을 불러와 팝업창으로 표현한다</a:t>
            </a:r>
            <a:r>
              <a:rPr lang="en-US" altLang="ko-KR" sz="2000" dirty="0">
                <a:solidFill>
                  <a:srgbClr val="002060"/>
                </a:solidFill>
              </a:rPr>
              <a:t>.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C5D5B-694F-44D4-AF0C-08A8667F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381642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C362B33-1320-419F-AA98-CF6D9D00AE75}"/>
              </a:ext>
            </a:extLst>
          </p:cNvPr>
          <p:cNvSpPr/>
          <p:nvPr/>
        </p:nvSpPr>
        <p:spPr>
          <a:xfrm>
            <a:off x="899592" y="1752343"/>
            <a:ext cx="864096" cy="11023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07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FD162F-8FF9-4C14-BC3A-635163D6CB1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0100"/>
            <a:ext cx="9144000" cy="3591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A51C4-6712-4A07-A568-9F1EE4872A5F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43BD2-43DA-4987-ADAA-7D1F694A6A4B}"/>
              </a:ext>
            </a:extLst>
          </p:cNvPr>
          <p:cNvSpPr txBox="1"/>
          <p:nvPr/>
        </p:nvSpPr>
        <p:spPr>
          <a:xfrm>
            <a:off x="-4590" y="5373216"/>
            <a:ext cx="9148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</a:rPr>
              <a:t>3. </a:t>
            </a:r>
            <a:r>
              <a:rPr lang="ko-KR" altLang="en-US" sz="2000" dirty="0">
                <a:solidFill>
                  <a:srgbClr val="002060"/>
                </a:solidFill>
              </a:rPr>
              <a:t>장르별 인기차트 검색 </a:t>
            </a:r>
            <a:r>
              <a:rPr lang="en-US" altLang="ko-KR" sz="2000" dirty="0">
                <a:solidFill>
                  <a:srgbClr val="002060"/>
                </a:solidFill>
              </a:rPr>
              <a:t>- ① </a:t>
            </a:r>
            <a:r>
              <a:rPr lang="ko-KR" altLang="en-US" sz="2000" dirty="0">
                <a:solidFill>
                  <a:srgbClr val="002060"/>
                </a:solidFill>
              </a:rPr>
              <a:t>장르 선택</a:t>
            </a:r>
            <a:endParaRPr lang="en-US" altLang="ko-KR" sz="2000" dirty="0">
              <a:solidFill>
                <a:srgbClr val="002060"/>
              </a:solidFill>
            </a:endParaRPr>
          </a:p>
          <a:p>
            <a:endParaRPr lang="en-US" altLang="ko-KR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2060"/>
                </a:solidFill>
              </a:rPr>
              <a:t> FLO URL</a:t>
            </a:r>
            <a:r>
              <a:rPr lang="ko-KR" altLang="en-US" sz="2000" dirty="0">
                <a:solidFill>
                  <a:srgbClr val="002060"/>
                </a:solidFill>
              </a:rPr>
              <a:t>을 통해 선택한 장르별 순위에 대한 </a:t>
            </a:r>
            <a:r>
              <a:rPr lang="en-US" altLang="ko-KR" sz="2000" dirty="0">
                <a:solidFill>
                  <a:srgbClr val="002060"/>
                </a:solidFill>
              </a:rPr>
              <a:t>json</a:t>
            </a:r>
            <a:r>
              <a:rPr lang="ko-KR" altLang="en-US" sz="2000" dirty="0">
                <a:solidFill>
                  <a:srgbClr val="002060"/>
                </a:solidFill>
              </a:rPr>
              <a:t>파일을 불러온다</a:t>
            </a:r>
            <a:r>
              <a:rPr lang="en-US" altLang="ko-KR" sz="2000" dirty="0">
                <a:solidFill>
                  <a:srgbClr val="00206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2060"/>
                </a:solidFill>
              </a:rPr>
              <a:t> 인기차트에 대한 정보를 크롤링하여 테이블로 표현한다</a:t>
            </a:r>
            <a:r>
              <a:rPr lang="en-US" altLang="ko-KR" sz="20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90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59A7BA-3BC8-4DC3-BE25-B636917BCCA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0100"/>
            <a:ext cx="9144001" cy="416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291E7-00DD-4C15-AF6D-EE79E02F6395}"/>
              </a:ext>
            </a:extLst>
          </p:cNvPr>
          <p:cNvSpPr txBox="1"/>
          <p:nvPr/>
        </p:nvSpPr>
        <p:spPr>
          <a:xfrm>
            <a:off x="0" y="6081778"/>
            <a:ext cx="9148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</a:rPr>
              <a:t>3. </a:t>
            </a:r>
            <a:r>
              <a:rPr lang="ko-KR" altLang="en-US" sz="2000" dirty="0">
                <a:solidFill>
                  <a:srgbClr val="002060"/>
                </a:solidFill>
              </a:rPr>
              <a:t>장르별 인기차트 검색 </a:t>
            </a:r>
            <a:r>
              <a:rPr lang="en-US" altLang="ko-KR" sz="2000" dirty="0">
                <a:solidFill>
                  <a:srgbClr val="002060"/>
                </a:solidFill>
              </a:rPr>
              <a:t>- ② </a:t>
            </a:r>
            <a:r>
              <a:rPr lang="ko-KR" altLang="en-US" sz="2000" dirty="0">
                <a:solidFill>
                  <a:srgbClr val="002060"/>
                </a:solidFill>
              </a:rPr>
              <a:t>장르 선택 결과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8BF3B-65FE-4A26-B0BC-2570BF972D8C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</p:spTree>
    <p:extLst>
      <p:ext uri="{BB962C8B-B14F-4D97-AF65-F5344CB8AC3E}">
        <p14:creationId xmlns:p14="http://schemas.microsoft.com/office/powerpoint/2010/main" val="139145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D2A5F9-151F-40B2-9777-6F9DDF9088A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0100"/>
            <a:ext cx="9144000" cy="3807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5101F-D86E-466A-A6CC-09F6B6FE206B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02F61-DBA9-4477-A226-431F6D1948C7}"/>
              </a:ext>
            </a:extLst>
          </p:cNvPr>
          <p:cNvSpPr txBox="1"/>
          <p:nvPr/>
        </p:nvSpPr>
        <p:spPr>
          <a:xfrm>
            <a:off x="-4589" y="5589240"/>
            <a:ext cx="9148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3. </a:t>
            </a:r>
            <a:r>
              <a:rPr lang="ko-KR" altLang="en-US" dirty="0">
                <a:solidFill>
                  <a:srgbClr val="002060"/>
                </a:solidFill>
              </a:rPr>
              <a:t>인기차트 </a:t>
            </a:r>
            <a:r>
              <a:rPr lang="en-US" altLang="ko-KR" dirty="0">
                <a:solidFill>
                  <a:srgbClr val="002060"/>
                </a:solidFill>
              </a:rPr>
              <a:t>100 - ① </a:t>
            </a:r>
            <a:r>
              <a:rPr lang="ko-KR" altLang="en-US" dirty="0">
                <a:solidFill>
                  <a:srgbClr val="002060"/>
                </a:solidFill>
              </a:rPr>
              <a:t>날짜 선택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 dirty="0">
                <a:solidFill>
                  <a:srgbClr val="002060"/>
                </a:solidFill>
              </a:rPr>
              <a:t>벅스</a:t>
            </a:r>
            <a:r>
              <a:rPr lang="en-US" altLang="ko-KR" dirty="0">
                <a:solidFill>
                  <a:srgbClr val="002060"/>
                </a:solidFill>
              </a:rPr>
              <a:t> URL</a:t>
            </a:r>
            <a:r>
              <a:rPr lang="ko-KR" altLang="en-US" dirty="0">
                <a:solidFill>
                  <a:srgbClr val="002060"/>
                </a:solidFill>
              </a:rPr>
              <a:t>을 통해 선택한 날짜에 대한 </a:t>
            </a:r>
            <a:r>
              <a:rPr lang="en-US" altLang="ko-KR" dirty="0">
                <a:solidFill>
                  <a:srgbClr val="002060"/>
                </a:solidFill>
              </a:rPr>
              <a:t>HTML</a:t>
            </a:r>
            <a:r>
              <a:rPr lang="ko-KR" altLang="en-US" dirty="0">
                <a:solidFill>
                  <a:srgbClr val="002060"/>
                </a:solidFill>
              </a:rPr>
              <a:t>을 불러온다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 인기차트 </a:t>
            </a:r>
            <a:r>
              <a:rPr lang="en-US" altLang="ko-KR" dirty="0">
                <a:solidFill>
                  <a:srgbClr val="002060"/>
                </a:solidFill>
              </a:rPr>
              <a:t>100</a:t>
            </a:r>
            <a:r>
              <a:rPr lang="ko-KR" altLang="en-US" dirty="0">
                <a:solidFill>
                  <a:srgbClr val="002060"/>
                </a:solidFill>
              </a:rPr>
              <a:t>에 대한 정보를 크롤링하여 테이블로 표현한다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442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59A7BA-3BC8-4DC3-BE25-B636917BCCA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10100"/>
            <a:ext cx="9144001" cy="416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90238-E1E8-4E5F-A130-50B0CB724077}"/>
              </a:ext>
            </a:extLst>
          </p:cNvPr>
          <p:cNvSpPr txBox="1"/>
          <p:nvPr/>
        </p:nvSpPr>
        <p:spPr>
          <a:xfrm>
            <a:off x="-4590" y="6053226"/>
            <a:ext cx="9148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</a:rPr>
              <a:t>3. </a:t>
            </a:r>
            <a:r>
              <a:rPr lang="ko-KR" altLang="en-US" sz="2000" dirty="0">
                <a:solidFill>
                  <a:srgbClr val="002060"/>
                </a:solidFill>
              </a:rPr>
              <a:t>인기차트 </a:t>
            </a:r>
            <a:r>
              <a:rPr lang="en-US" altLang="ko-KR" sz="2000" dirty="0">
                <a:solidFill>
                  <a:srgbClr val="002060"/>
                </a:solidFill>
              </a:rPr>
              <a:t>100 - ② </a:t>
            </a:r>
            <a:r>
              <a:rPr lang="ko-KR" altLang="en-US" sz="2000" dirty="0">
                <a:solidFill>
                  <a:srgbClr val="002060"/>
                </a:solidFill>
              </a:rPr>
              <a:t>날짜 선택 결과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D8363-DE14-4D25-A641-C0968A18564E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</p:spTree>
    <p:extLst>
      <p:ext uri="{BB962C8B-B14F-4D97-AF65-F5344CB8AC3E}">
        <p14:creationId xmlns:p14="http://schemas.microsoft.com/office/powerpoint/2010/main" val="168726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23928" y="1448287"/>
            <a:ext cx="4118042" cy="2916817"/>
            <a:chOff x="4156671" y="1654195"/>
            <a:chExt cx="4118042" cy="2916817"/>
          </a:xfrm>
        </p:grpSpPr>
        <p:grpSp>
          <p:nvGrpSpPr>
            <p:cNvPr id="3" name="그룹 2"/>
            <p:cNvGrpSpPr/>
            <p:nvPr/>
          </p:nvGrpSpPr>
          <p:grpSpPr>
            <a:xfrm>
              <a:off x="4156671" y="1654195"/>
              <a:ext cx="3729740" cy="461665"/>
              <a:chOff x="2964319" y="3564953"/>
              <a:chExt cx="3729740" cy="461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프로젝트 배경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156671" y="2267983"/>
              <a:ext cx="3729740" cy="461665"/>
              <a:chOff x="2964319" y="3564953"/>
              <a:chExt cx="3729740" cy="46166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팀 구성 및 역할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156671" y="2881771"/>
              <a:ext cx="3729740" cy="461665"/>
              <a:chOff x="2964319" y="3564953"/>
              <a:chExt cx="3729740" cy="4616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수행절차 및 방법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156671" y="3495559"/>
              <a:ext cx="4118042" cy="461665"/>
              <a:chOff x="2964319" y="3564953"/>
              <a:chExt cx="4118042" cy="46166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86354" y="3564953"/>
                <a:ext cx="35960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수행결과 및 시연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156671" y="4109347"/>
              <a:ext cx="3729740" cy="461665"/>
              <a:chOff x="2964319" y="3564953"/>
              <a:chExt cx="372974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느낀점</a:t>
                </a:r>
                <a:endPara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97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05. </a:t>
            </a:r>
            <a:r>
              <a:rPr lang="ko-KR" altLang="en-US" sz="4000" b="1">
                <a:latin typeface="+mn-ea"/>
                <a:ea typeface="+mn-ea"/>
              </a:rPr>
              <a:t>느낀점</a:t>
            </a:r>
            <a:endParaRPr lang="ko-KR" altLang="en-US" sz="4000" b="1" dirty="0">
              <a:latin typeface="+mn-ea"/>
              <a:ea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9644AE-0DDD-4120-B069-CEB6682C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48431"/>
              </p:ext>
            </p:extLst>
          </p:nvPr>
        </p:nvGraphicFramePr>
        <p:xfrm>
          <a:off x="827584" y="1340768"/>
          <a:ext cx="7342879" cy="2088272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69609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김현규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1392181"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어려웠던점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생소한 부분이 많아 스스로 찾아서 구현해 보는 게 어려웠습니다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특히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오류를 찾아서 해결하는 게 무척 힘들었습니다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그래도 하나를 해결할 때마다 열을 배울 수 있어서 좋았습니다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느낀점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팀원이 전부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비전공자였던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것이 오히려 팀 분위기를 좋게 했던 것 같습니다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동기 부여도 더 됐고 서로 다양한 아이디어와 의견을 나누면서 문제를 해결해 나갈 수 있었습니다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각자 정해진 파트만 한 게 아니라 같이 문제를 해결해 나가고 의견을 공유한 덕분에 더 많이 배울 수 있어 좋았습니다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DF3F77-2CF1-483C-B98F-0A6FA5BFD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94390"/>
              </p:ext>
            </p:extLst>
          </p:nvPr>
        </p:nvGraphicFramePr>
        <p:xfrm>
          <a:off x="827584" y="3501008"/>
          <a:ext cx="7342879" cy="3189125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60935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안서정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2011530"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어려웠던점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크롤링을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처음 해봤던 것이 가장 크게 어려웠음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json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데이터의 구조에 익숙해져서 원하는 데이터만 추출하는 것이 어려웠음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무엇보다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html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을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스크래핑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하는 방식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url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을 통해 바로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json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데이터를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스크래핑하는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방식 두 가지 였는데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 둘을 완벽하게 구분해서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url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을 따라가는 것이 가장 힘들었음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또한 하나의 키워드를 가지고도 두 세 차례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url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을 다시 타고 들어가서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크롤링을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해야 했는데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불필요한 작업은 줄이고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적절하게 구상해서 효율성을 높이는 데에 신경을 썼음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그리고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html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css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통해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디자인을 하는 것도 상당히 힘든 일이었음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느낀점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데이터 분석 과제를 하면서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크롤링으로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부족한 데이터를 수집해보고 싶다는 생각은 했지만 혼자 터득해야 하는 것이 막막했는데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수업에서 배운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html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구조와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get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방식의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url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을 알고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직접 다양한 방식으로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크롤링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하다보니까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절차에 익숙해져서 앞으로 다양하게 적용해 볼 수 있을 것 같음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그리고 장고 프로그램의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project, app,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등을 구상해보니 웹 페이지 제작의 기본적인 흐름은 잘 이해하게 된 거 같음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마지막으로 팀원들과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git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을 통해 파일을 공유하면서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git hub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좀 더 적극적으로 관리해보고자 하는 마음이 생김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512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05. </a:t>
            </a:r>
            <a:r>
              <a:rPr lang="ko-KR" altLang="en-US" sz="4000" b="1">
                <a:latin typeface="+mn-ea"/>
                <a:ea typeface="+mn-ea"/>
              </a:rPr>
              <a:t>느낀점</a:t>
            </a:r>
            <a:endParaRPr lang="ko-KR" altLang="en-US" sz="4000" b="1" dirty="0">
              <a:latin typeface="+mn-ea"/>
              <a:ea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9644AE-0DDD-4120-B069-CEB6682C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251802"/>
              </p:ext>
            </p:extLst>
          </p:nvPr>
        </p:nvGraphicFramePr>
        <p:xfrm>
          <a:off x="827584" y="1340769"/>
          <a:ext cx="7342879" cy="2894778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131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장범희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2223180">
                <a:tc>
                  <a:txBody>
                    <a:bodyPr/>
                    <a:lstStyle/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어려웠던점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기반의 음악 분석 서비스를 제작하는 임무를 맡으면서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파일첨부를 이용하여 음악을 다음 페이지로 전송하는 것이 첫번째로 어려웠습니다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후 파이썬 기반의 백 엔드 음악 분석 프로그램을 제작하였으며 이는 기본적으로 알고 있는 배경지식을 총 동원하여 완료했습니다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마지막으로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음악의 비트와 템포를 제공하고 템포 기반의 애니메이션을 제작하는 것이 가장 어려웠습니다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입력하는 음악에 따라 템포가 달라지기 때문에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jQuery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이용하여 애니메이션의 동작을 구성하는 것이 어려웠습니다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느낀점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팀원들과 함께 서로의 의견을 나누면서 피드백을 하니 정말 팀워크가 극대화되는 것을 느꼈습니다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팀장으로서 팀전체의 일정을 책임지고 이끌어 나가는 것의 중요함을 배웠습니다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또한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음악에 관련된 웹 서비스에 대하여 공부할 수 있는 계기가 되었고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공부를 할 수 있었습니다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마지막으로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장고 기반 웹 서비스 동작에 대한 전체적인 흐름을 파악할 수 있는 좋은 경험이었습니다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DF3F77-2CF1-483C-B98F-0A6FA5BFD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26930"/>
              </p:ext>
            </p:extLst>
          </p:nvPr>
        </p:nvGraphicFramePr>
        <p:xfrm>
          <a:off x="827584" y="4336512"/>
          <a:ext cx="7342879" cy="2404856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591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정해창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184573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어려웠던점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공공기관이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아닌즉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open API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 아닌 사이트에서의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크롤링은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제약이 많았습니다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하나의 사이트가 아닌 여러 개의 사이트를 찾고 적절한 것을 사용하기 위해 해당 홈페이지만의 장점 등을 가져올 수 있는 점은 좋았지만 시간과 </a:t>
                      </a: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url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 겹침과 중복된 소스 사용이 있었습니다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특히 페이징이 첫 페이지 호출 방식은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POST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방식으로 불러오지만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GET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방식의 페이징은 함수의 중복이 심하기도 하였고 처음 사용하는 </a:t>
                      </a: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페이징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함수는 간편하면서 껄끄러운 함수였습니다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0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느낀점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프로젝트를 시작하면서 개인이 아직 해야 할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게시판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일을 뒤로하고 시작과 동시에 미루지 않고 다 같이 시작부터 하나하나를 소통하며 서로의 의견을 반영함으로써 트러블 없이 마무리한 거가 저희 조의 최고의 강점이라 생각합니다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tabLst/>
                        <a:defRPr/>
                      </a:pPr>
                      <a:endParaRPr lang="en-US" altLang="ko-KR" sz="10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030808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latin typeface="+mn-ea"/>
                <a:ea typeface="+mn-ea"/>
              </a:rPr>
              <a:t>01. </a:t>
            </a:r>
            <a:r>
              <a:rPr lang="ko-KR" altLang="en-US" b="1">
                <a:latin typeface="+mn-ea"/>
                <a:ea typeface="+mn-ea"/>
              </a:rPr>
              <a:t>프로젝트 배경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7DEBB-9196-44DF-BCB1-D89DDDC43EA6}"/>
              </a:ext>
            </a:extLst>
          </p:cNvPr>
          <p:cNvSpPr txBox="1"/>
          <p:nvPr/>
        </p:nvSpPr>
        <p:spPr>
          <a:xfrm>
            <a:off x="399797" y="1268760"/>
            <a:ext cx="834440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프로젝트 주제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음악 관련 서비스를 제공하기 위한 웹 인터페이스 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음악 분석 기능을 구현하여 사용자에게 음악 파일의 템포</a:t>
            </a:r>
            <a:r>
              <a:rPr lang="en-US" altLang="ko-KR" dirty="0"/>
              <a:t>, </a:t>
            </a:r>
            <a:r>
              <a:rPr lang="ko-KR" altLang="en-US" dirty="0"/>
              <a:t>비트 시간</a:t>
            </a:r>
            <a:r>
              <a:rPr lang="en-US" altLang="ko-KR" dirty="0"/>
              <a:t>, </a:t>
            </a:r>
            <a:r>
              <a:rPr lang="ko-KR" altLang="en-US" dirty="0"/>
              <a:t>음악에 반응하는 애니메이션을 제공하는 웹 서비스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종류별 인기차트</a:t>
            </a:r>
            <a:r>
              <a:rPr lang="en-US" altLang="ko-KR" dirty="0"/>
              <a:t>, </a:t>
            </a:r>
            <a:r>
              <a:rPr lang="ko-KR" altLang="en-US" dirty="0"/>
              <a:t>키워드 검색 등 검색 기능을 구현하여 사용자에게 음악 정보를 제공하는 웹 서비스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Django </a:t>
            </a:r>
            <a:r>
              <a:rPr lang="ko-KR" altLang="en-US" dirty="0"/>
              <a:t>기반의 웹 인터페이스 구축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Python, JavaScript </a:t>
            </a:r>
            <a:r>
              <a:rPr lang="ko-KR" altLang="en-US" dirty="0"/>
              <a:t>기반의 음악 분석 서비스 제작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/>
              <a:t>기반의 검색 서비스 제작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22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030808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latin typeface="+mn-ea"/>
                <a:ea typeface="+mn-ea"/>
              </a:rPr>
              <a:t>01. </a:t>
            </a:r>
            <a:r>
              <a:rPr lang="ko-KR" altLang="en-US" b="1">
                <a:latin typeface="+mn-ea"/>
                <a:ea typeface="+mn-ea"/>
              </a:rPr>
              <a:t>프로젝트 배경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7DEBB-9196-44DF-BCB1-D89DDDC43EA6}"/>
              </a:ext>
            </a:extLst>
          </p:cNvPr>
          <p:cNvSpPr txBox="1"/>
          <p:nvPr/>
        </p:nvSpPr>
        <p:spPr>
          <a:xfrm>
            <a:off x="179512" y="1340768"/>
            <a:ext cx="86366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프로젝트 구조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Index </a:t>
            </a:r>
            <a:r>
              <a:rPr lang="ko-KR" altLang="en-US" dirty="0"/>
              <a:t>페이지 </a:t>
            </a:r>
            <a:r>
              <a:rPr lang="en-US" altLang="ko-KR" dirty="0"/>
              <a:t>→ </a:t>
            </a:r>
            <a:r>
              <a:rPr lang="ko-KR" altLang="en-US" dirty="0"/>
              <a:t>음악 분석</a:t>
            </a:r>
            <a:r>
              <a:rPr lang="en-US" altLang="ko-KR" dirty="0"/>
              <a:t>, </a:t>
            </a:r>
            <a:r>
              <a:rPr lang="ko-KR" altLang="en-US" dirty="0"/>
              <a:t>키워드 검색</a:t>
            </a:r>
            <a:r>
              <a:rPr lang="en-US" altLang="ko-KR" dirty="0"/>
              <a:t>, </a:t>
            </a:r>
            <a:r>
              <a:rPr lang="ko-KR" altLang="en-US" dirty="0" err="1"/>
              <a:t>날짜별</a:t>
            </a:r>
            <a:r>
              <a:rPr lang="ko-KR" altLang="en-US" dirty="0"/>
              <a:t> 인기차트</a:t>
            </a:r>
            <a:r>
              <a:rPr lang="en-US" altLang="ko-KR" dirty="0"/>
              <a:t>, </a:t>
            </a:r>
            <a:r>
              <a:rPr lang="ko-KR" altLang="en-US" dirty="0"/>
              <a:t>장르별 인기차트 중 원하는 서비스 선택</a:t>
            </a:r>
            <a:r>
              <a:rPr lang="en-US" altLang="ko-KR" dirty="0"/>
              <a:t> → </a:t>
            </a:r>
            <a:r>
              <a:rPr lang="ko-KR" altLang="en-US" dirty="0"/>
              <a:t>서비스 제공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음악 분석 서비스 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음악파일</a:t>
            </a:r>
            <a:r>
              <a:rPr lang="en-US" altLang="ko-KR" dirty="0"/>
              <a:t> </a:t>
            </a:r>
            <a:r>
              <a:rPr lang="ko-KR" altLang="en-US" dirty="0"/>
              <a:t>업로드 </a:t>
            </a:r>
            <a:r>
              <a:rPr lang="en-US" altLang="ko-KR" dirty="0"/>
              <a:t>→ </a:t>
            </a:r>
            <a:r>
              <a:rPr lang="ko-KR" altLang="en-US" dirty="0"/>
              <a:t>음악 분석 </a:t>
            </a:r>
            <a:r>
              <a:rPr lang="en-US" altLang="ko-KR" dirty="0"/>
              <a:t>→ BPM, beat time,</a:t>
            </a:r>
            <a:r>
              <a:rPr lang="ko-KR" altLang="en-US" dirty="0"/>
              <a:t> </a:t>
            </a:r>
            <a:r>
              <a:rPr lang="en-US" altLang="ko-KR" dirty="0"/>
              <a:t>animation </a:t>
            </a:r>
            <a:r>
              <a:rPr lang="ko-KR" altLang="en-US" dirty="0"/>
              <a:t>제공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키워드 검색 서비스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키워드</a:t>
            </a:r>
            <a:r>
              <a:rPr lang="en-US" altLang="ko-KR" dirty="0"/>
              <a:t>(</a:t>
            </a:r>
            <a:r>
              <a:rPr lang="ko-KR" altLang="en-US" dirty="0"/>
              <a:t>노래제목</a:t>
            </a:r>
            <a:r>
              <a:rPr lang="en-US" altLang="ko-KR" dirty="0"/>
              <a:t>, </a:t>
            </a:r>
            <a:r>
              <a:rPr lang="ko-KR" altLang="en-US" dirty="0"/>
              <a:t>아티스트</a:t>
            </a:r>
            <a:r>
              <a:rPr lang="en-US" altLang="ko-KR" dirty="0"/>
              <a:t>,</a:t>
            </a:r>
            <a:r>
              <a:rPr lang="ko-KR" altLang="en-US" dirty="0"/>
              <a:t> 가사 등</a:t>
            </a:r>
            <a:r>
              <a:rPr lang="en-US" altLang="ko-KR" dirty="0"/>
              <a:t>) </a:t>
            </a:r>
            <a:r>
              <a:rPr lang="ko-KR" altLang="en-US" dirty="0"/>
              <a:t>입력 </a:t>
            </a:r>
            <a:r>
              <a:rPr lang="en-US" altLang="ko-KR" dirty="0"/>
              <a:t>→ FLO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해당 키워드에 대한 음악 정보 제공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날짜별</a:t>
            </a:r>
            <a:r>
              <a:rPr lang="ko-KR" altLang="en-US" dirty="0"/>
              <a:t> 인기차트 검색 서비스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날짜 입력 </a:t>
            </a:r>
            <a:r>
              <a:rPr lang="en-US" altLang="ko-KR" dirty="0"/>
              <a:t>→ </a:t>
            </a:r>
            <a:r>
              <a:rPr lang="ko-KR" altLang="en-US" dirty="0"/>
              <a:t>벅스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해당 날짜의 인기차트 제공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장르별 인기차트 검색 서비스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장르 선택 </a:t>
            </a:r>
            <a:r>
              <a:rPr lang="en-US" altLang="ko-KR" dirty="0"/>
              <a:t>→ FLO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해당 장르의 인기차트 제공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271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02. </a:t>
            </a:r>
            <a:r>
              <a:rPr lang="ko-KR" altLang="en-US" sz="4000" b="1">
                <a:latin typeface="+mn-ea"/>
                <a:ea typeface="+mn-ea"/>
              </a:rPr>
              <a:t>팀 구성 및 역할</a:t>
            </a:r>
            <a:endParaRPr lang="ko-KR" altLang="en-US" sz="4000" b="1" dirty="0">
              <a:latin typeface="+mn-ea"/>
              <a:ea typeface="+mn-ea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B384091-5FDC-4171-9530-696FD2CDFDB7}"/>
              </a:ext>
            </a:extLst>
          </p:cNvPr>
          <p:cNvGraphicFramePr>
            <a:graphicFrameLocks noGrp="1"/>
          </p:cNvGraphicFramePr>
          <p:nvPr/>
        </p:nvGraphicFramePr>
        <p:xfrm>
          <a:off x="1007112" y="2025336"/>
          <a:ext cx="7128792" cy="367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89">
                  <a:extLst>
                    <a:ext uri="{9D8B030D-6E8A-4147-A177-3AD203B41FA5}">
                      <a16:colId xmlns:a16="http://schemas.microsoft.com/office/drawing/2014/main" val="3515253531"/>
                    </a:ext>
                  </a:extLst>
                </a:gridCol>
                <a:gridCol w="5838003">
                  <a:extLst>
                    <a:ext uri="{9D8B030D-6E8A-4147-A177-3AD203B41FA5}">
                      <a16:colId xmlns:a16="http://schemas.microsoft.com/office/drawing/2014/main" val="2146326690"/>
                    </a:ext>
                  </a:extLst>
                </a:gridCol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519572"/>
                  </a:ext>
                </a:extLst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김현규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음악 검색 서비스 구현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193105"/>
                  </a:ext>
                </a:extLst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안서정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웹 </a:t>
                      </a:r>
                      <a:r>
                        <a:rPr lang="ko-KR" altLang="en-US" dirty="0" err="1"/>
                        <a:t>크롤링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음악 검색 서비스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프로젝트 총괄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596579"/>
                  </a:ext>
                </a:extLst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장범희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웹 음악 분석 서비스 제작 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861913"/>
                  </a:ext>
                </a:extLst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정해창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웹 </a:t>
                      </a:r>
                      <a:r>
                        <a:rPr lang="ko-KR" altLang="en-US" dirty="0" err="1"/>
                        <a:t>크롤링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음악 검색 서비스 구현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81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6804226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03. </a:t>
            </a:r>
            <a:r>
              <a:rPr lang="ko-KR" altLang="en-US" sz="4000" b="1">
                <a:latin typeface="+mn-ea"/>
                <a:ea typeface="+mn-ea"/>
              </a:rPr>
              <a:t>수행절차 및 방법</a:t>
            </a:r>
            <a:endParaRPr lang="ko-KR" altLang="en-US" sz="4000" b="1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09131"/>
              </p:ext>
            </p:extLst>
          </p:nvPr>
        </p:nvGraphicFramePr>
        <p:xfrm>
          <a:off x="900113" y="1556739"/>
          <a:ext cx="7488310" cy="5170527"/>
        </p:xfrm>
        <a:graphic>
          <a:graphicData uri="http://schemas.openxmlformats.org/drawingml/2006/table">
            <a:tbl>
              <a:tblPr/>
              <a:tblGrid>
                <a:gridCol w="1658763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519689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309858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</a:tblGrid>
              <a:tr h="4487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689859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8/11(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8/13(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 및 주제 선정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689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8/14(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기획안 작성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69574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8/17(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8/21(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크롤링을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위한 벅스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FLO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음악 분석 서비스 구현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비트 분석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69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8/24(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8/28(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키워드 검색 서비스 구현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날짜별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장르별 검색 서비스 구현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음악 분석 서비스 구현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애니메이션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제작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8368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8/31(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9/3(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피드백 의견 반영하여 프로젝트 </a:t>
                      </a:r>
                      <a:b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고도화 및 수정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 및 보완 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695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발표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예정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17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9FBE4-B841-474E-8A45-6D39E407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854062"/>
            <a:ext cx="9144000" cy="5003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3E87B-A001-4302-A593-D1D0BD844A54}"/>
              </a:ext>
            </a:extLst>
          </p:cNvPr>
          <p:cNvSpPr txBox="1"/>
          <p:nvPr/>
        </p:nvSpPr>
        <p:spPr>
          <a:xfrm>
            <a:off x="0" y="1341350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1 : </a:t>
            </a:r>
            <a:r>
              <a:rPr lang="ko-KR" altLang="en-US" dirty="0">
                <a:solidFill>
                  <a:srgbClr val="002060"/>
                </a:solidFill>
              </a:rPr>
              <a:t>스토리보드 </a:t>
            </a:r>
          </a:p>
        </p:txBody>
      </p:sp>
    </p:spTree>
    <p:extLst>
      <p:ext uri="{BB962C8B-B14F-4D97-AF65-F5344CB8AC3E}">
        <p14:creationId xmlns:p14="http://schemas.microsoft.com/office/powerpoint/2010/main" val="242477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F5EC2-4284-43A6-B674-7ACC3AEC9B06}"/>
              </a:ext>
            </a:extLst>
          </p:cNvPr>
          <p:cNvSpPr txBox="1"/>
          <p:nvPr/>
        </p:nvSpPr>
        <p:spPr>
          <a:xfrm>
            <a:off x="0" y="1341350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2 : DB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2B8834-4D4C-4D97-A65C-33085F73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6" y="1772817"/>
            <a:ext cx="2844384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32F590-FA57-4F0A-B14B-8E3233782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20" y="1772817"/>
            <a:ext cx="2633942" cy="2016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2630DB-344E-4884-A0E9-89DA58BB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42" y="1772817"/>
            <a:ext cx="2606266" cy="2016223"/>
          </a:xfrm>
          <a:prstGeom prst="rect">
            <a:avLst/>
          </a:prstGeom>
        </p:spPr>
      </p:pic>
      <p:pic>
        <p:nvPicPr>
          <p:cNvPr id="11" name="그림 10" descr="키보드이(가) 표시된 사진&#10;&#10;자동 생성된 설명">
            <a:extLst>
              <a:ext uri="{FF2B5EF4-FFF2-40B4-BE49-F238E27FC236}">
                <a16:creationId xmlns:a16="http://schemas.microsoft.com/office/drawing/2014/main" id="{EA9ACF30-5642-4A79-9279-ED97F1CFF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6" y="4365105"/>
            <a:ext cx="2844384" cy="20162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C3F7D0-A7B6-4785-B569-86EC1DA07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12" y="4359514"/>
            <a:ext cx="2633942" cy="2016224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F7F26CC6-0297-4F5F-B461-816F86E0D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26" y="4359513"/>
            <a:ext cx="2586883" cy="20162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3F9370-B338-4EBE-A6F6-A0948F59F2D4}"/>
              </a:ext>
            </a:extLst>
          </p:cNvPr>
          <p:cNvSpPr txBox="1"/>
          <p:nvPr/>
        </p:nvSpPr>
        <p:spPr>
          <a:xfrm>
            <a:off x="271556" y="3913311"/>
            <a:ext cx="284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일일 인기차트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B56810-8D62-4CCE-A4AF-7E1FA7F5F06E}"/>
              </a:ext>
            </a:extLst>
          </p:cNvPr>
          <p:cNvSpPr txBox="1"/>
          <p:nvPr/>
        </p:nvSpPr>
        <p:spPr>
          <a:xfrm>
            <a:off x="3383800" y="3913311"/>
            <a:ext cx="284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장르별 인기차트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A20140-23A2-4C03-9BA7-24BF2DF18EE0}"/>
              </a:ext>
            </a:extLst>
          </p:cNvPr>
          <p:cNvSpPr txBox="1"/>
          <p:nvPr/>
        </p:nvSpPr>
        <p:spPr>
          <a:xfrm>
            <a:off x="6084168" y="3913311"/>
            <a:ext cx="284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장르별 인기차트 선택 종류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0432F-D240-437C-9979-CA50C0E2C4AB}"/>
              </a:ext>
            </a:extLst>
          </p:cNvPr>
          <p:cNvSpPr txBox="1"/>
          <p:nvPr/>
        </p:nvSpPr>
        <p:spPr>
          <a:xfrm>
            <a:off x="287456" y="6453336"/>
            <a:ext cx="284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키워드</a:t>
            </a:r>
            <a:r>
              <a:rPr lang="en-US" altLang="ko-KR" sz="1400" dirty="0"/>
              <a:t>, </a:t>
            </a:r>
            <a:r>
              <a:rPr lang="ko-KR" altLang="en-US" sz="1400" dirty="0"/>
              <a:t>가사</a:t>
            </a:r>
            <a:r>
              <a:rPr lang="en-US" altLang="ko-KR" sz="1400" dirty="0"/>
              <a:t>)</a:t>
            </a:r>
            <a:r>
              <a:rPr lang="ko-KR" altLang="en-US" sz="1400" dirty="0"/>
              <a:t> 검색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F75B6-4215-4BF4-8D0E-B5AEAF24AA78}"/>
              </a:ext>
            </a:extLst>
          </p:cNvPr>
          <p:cNvSpPr txBox="1"/>
          <p:nvPr/>
        </p:nvSpPr>
        <p:spPr>
          <a:xfrm>
            <a:off x="3275856" y="6453336"/>
            <a:ext cx="284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아티스트 </a:t>
            </a:r>
            <a:r>
              <a:rPr lang="ko-KR" altLang="en-US" sz="1400" dirty="0"/>
              <a:t>검색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38E484-99BA-4E83-8FE5-5F4B927163BF}"/>
              </a:ext>
            </a:extLst>
          </p:cNvPr>
          <p:cNvSpPr txBox="1"/>
          <p:nvPr/>
        </p:nvSpPr>
        <p:spPr>
          <a:xfrm>
            <a:off x="6192112" y="6453336"/>
            <a:ext cx="284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OST</a:t>
            </a:r>
            <a:r>
              <a:rPr lang="ko-KR" altLang="en-US" sz="1400" dirty="0"/>
              <a:t>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4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CC0AB-94EB-4813-8129-FC447C10B916}"/>
              </a:ext>
            </a:extLst>
          </p:cNvPr>
          <p:cNvSpPr txBox="1"/>
          <p:nvPr/>
        </p:nvSpPr>
        <p:spPr>
          <a:xfrm>
            <a:off x="-4589" y="1340768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결과제시</a:t>
            </a:r>
            <a:r>
              <a:rPr lang="en-US" altLang="ko-KR" dirty="0">
                <a:solidFill>
                  <a:srgbClr val="002060"/>
                </a:solidFill>
              </a:rPr>
              <a:t>3 : </a:t>
            </a:r>
            <a:r>
              <a:rPr lang="ko-KR" altLang="en-US" dirty="0">
                <a:solidFill>
                  <a:srgbClr val="002060"/>
                </a:solidFill>
              </a:rPr>
              <a:t>화면구성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8F6D2-3B0D-45AE-A0C6-358386240DCE}"/>
              </a:ext>
            </a:extLst>
          </p:cNvPr>
          <p:cNvSpPr txBox="1"/>
          <p:nvPr/>
        </p:nvSpPr>
        <p:spPr>
          <a:xfrm>
            <a:off x="27098" y="5805264"/>
            <a:ext cx="914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</a:rPr>
              <a:t>Home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홈페이지의 기획 의도 및 서비스에 대한 간략한 설명을 담고 있음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그림 3" descr="전자기기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808774D5-E87C-4A64-8867-14DE8F65E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3"/>
            <a:ext cx="9144000" cy="38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1199</Words>
  <Application>Microsoft Office PowerPoint</Application>
  <PresentationFormat>화면 슬라이드 쇼(4:3)</PresentationFormat>
  <Paragraphs>153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장범희</cp:lastModifiedBy>
  <cp:revision>46</cp:revision>
  <dcterms:created xsi:type="dcterms:W3CDTF">2020-08-06T07:24:31Z</dcterms:created>
  <dcterms:modified xsi:type="dcterms:W3CDTF">2020-09-03T07:19:26Z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C:\Users\multicampus\Desktop\유형2\8. 프로젝트\포트폴리오_인터페이스 개발_조이름3.pptx</vt:lpwstr>
  </property>
</Properties>
</file>